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27" r:id="rId1"/>
  </p:sldMasterIdLst>
  <p:notesMasterIdLst>
    <p:notesMasterId r:id="rId19"/>
  </p:notesMasterIdLst>
  <p:sldIdLst>
    <p:sldId id="256" r:id="rId2"/>
    <p:sldId id="257" r:id="rId3"/>
    <p:sldId id="283" r:id="rId4"/>
    <p:sldId id="286" r:id="rId5"/>
    <p:sldId id="289" r:id="rId6"/>
    <p:sldId id="291" r:id="rId7"/>
    <p:sldId id="303" r:id="rId8"/>
    <p:sldId id="304" r:id="rId9"/>
    <p:sldId id="305" r:id="rId10"/>
    <p:sldId id="306" r:id="rId11"/>
    <p:sldId id="307" r:id="rId12"/>
    <p:sldId id="308" r:id="rId13"/>
    <p:sldId id="310" r:id="rId14"/>
    <p:sldId id="311" r:id="rId15"/>
    <p:sldId id="295" r:id="rId16"/>
    <p:sldId id="296" r:id="rId17"/>
    <p:sldId id="297" r:id="rId18"/>
  </p:sldIdLst>
  <p:sldSz cx="9144000" cy="6858000" type="screen4x3"/>
  <p:notesSz cx="6858000" cy="92964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6A90"/>
    <a:srgbClr val="333364"/>
    <a:srgbClr val="F1956B"/>
    <a:srgbClr val="E86025"/>
    <a:srgbClr val="C0CACC"/>
    <a:srgbClr val="A50021"/>
    <a:srgbClr val="333399"/>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1" autoAdjust="0"/>
    <p:restoredTop sz="97552" autoAdjust="0"/>
  </p:normalViewPr>
  <p:slideViewPr>
    <p:cSldViewPr>
      <p:cViewPr>
        <p:scale>
          <a:sx n="110" d="100"/>
          <a:sy n="110" d="100"/>
        </p:scale>
        <p:origin x="-1680"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105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301059"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1061"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1062"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301063"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104E4BC2-9A54-492A-BA86-370B48BF36F6}" type="slidenum">
              <a:rPr lang="en-US"/>
              <a:pPr>
                <a:defRPr/>
              </a:pPr>
              <a:t>‹#›</a:t>
            </a:fld>
            <a:endParaRPr lang="en-US"/>
          </a:p>
        </p:txBody>
      </p:sp>
    </p:spTree>
    <p:extLst>
      <p:ext uri="{BB962C8B-B14F-4D97-AF65-F5344CB8AC3E}">
        <p14:creationId xmlns:p14="http://schemas.microsoft.com/office/powerpoint/2010/main" val="25151967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D4DD1F4-FD07-4770-9961-61ABA4AB63E0}" type="slidenum">
              <a:rPr lang="en-US" altLang="en-US" sz="1200" smtClean="0">
                <a:latin typeface="Arial" charset="0"/>
              </a:rPr>
              <a:pPr eaLnBrk="1" hangingPunct="1"/>
              <a:t>1</a:t>
            </a:fld>
            <a:endParaRPr lang="en-US" altLang="en-US" sz="1200" smtClean="0">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8CB7021-C521-4818-B9CD-0DB6C97A7651}" type="slidenum">
              <a:rPr lang="en-US" altLang="en-US" sz="1200" smtClean="0">
                <a:latin typeface="Arial" charset="0"/>
              </a:rPr>
              <a:pPr eaLnBrk="1" hangingPunct="1"/>
              <a:t>10</a:t>
            </a:fld>
            <a:endParaRPr lang="en-US" altLang="en-US" sz="1200"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341AD52-260B-47DB-8ECB-68BC638209E3}" type="slidenum">
              <a:rPr lang="en-US" altLang="en-US" sz="1200" smtClean="0">
                <a:latin typeface="Arial" charset="0"/>
              </a:rPr>
              <a:pPr eaLnBrk="1" hangingPunct="1"/>
              <a:t>11</a:t>
            </a:fld>
            <a:endParaRPr lang="en-US" altLang="en-US" sz="1200"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85C5814-CECE-40A4-B06A-D75EE6E323AA}" type="slidenum">
              <a:rPr lang="en-US" altLang="en-US" sz="1200" smtClean="0">
                <a:latin typeface="Arial" charset="0"/>
              </a:rPr>
              <a:pPr eaLnBrk="1" hangingPunct="1"/>
              <a:t>12</a:t>
            </a:fld>
            <a:endParaRPr lang="en-US" altLang="en-US" sz="1200"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6371DD0-3FB0-4040-A317-AFA6D0319578}" type="slidenum">
              <a:rPr lang="en-US" altLang="en-US" sz="1200" smtClean="0">
                <a:latin typeface="Arial" charset="0"/>
              </a:rPr>
              <a:pPr eaLnBrk="1" hangingPunct="1"/>
              <a:t>13</a:t>
            </a:fld>
            <a:endParaRPr lang="en-US" altLang="en-US" sz="1200"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F1780D2-D49B-47C3-B7C1-0D4E9C3F5691}" type="slidenum">
              <a:rPr lang="en-US" altLang="en-US" sz="1200" smtClean="0">
                <a:latin typeface="Arial" charset="0"/>
              </a:rPr>
              <a:pPr eaLnBrk="1" hangingPunct="1"/>
              <a:t>14</a:t>
            </a:fld>
            <a:endParaRPr lang="en-US" altLang="en-US" sz="1200"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E86FCB1-CCA0-4891-B57E-3B3CD4BA26BC}" type="slidenum">
              <a:rPr lang="en-US" altLang="en-US" sz="1200" smtClean="0">
                <a:latin typeface="Arial" charset="0"/>
              </a:rPr>
              <a:pPr eaLnBrk="1" hangingPunct="1"/>
              <a:t>15</a:t>
            </a:fld>
            <a:endParaRPr lang="en-US" altLang="en-US" sz="120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BAA9DA4-B79A-49A1-B729-548D99038598}" type="slidenum">
              <a:rPr lang="en-US" altLang="en-US" sz="1200" smtClean="0">
                <a:latin typeface="Arial" charset="0"/>
              </a:rPr>
              <a:pPr eaLnBrk="1" hangingPunct="1"/>
              <a:t>16</a:t>
            </a:fld>
            <a:endParaRPr lang="en-US" altLang="en-US" sz="1200"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E0E51E0-7483-4168-A976-207F652976EC}" type="slidenum">
              <a:rPr lang="en-US" altLang="en-US" sz="1200" smtClean="0">
                <a:latin typeface="Arial" charset="0"/>
              </a:rPr>
              <a:pPr eaLnBrk="1" hangingPunct="1"/>
              <a:t>17</a:t>
            </a:fld>
            <a:endParaRPr lang="en-US" altLang="en-US" sz="1200" smtClean="0">
              <a:latin typeface="Arial"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CA06706-2236-4C94-8A7B-99F3C74A4423}" type="slidenum">
              <a:rPr lang="en-US" altLang="en-US" sz="1200" smtClean="0">
                <a:latin typeface="Arial" charset="0"/>
              </a:rPr>
              <a:pPr eaLnBrk="1" hangingPunct="1"/>
              <a:t>2</a:t>
            </a:fld>
            <a:endParaRPr lang="en-US" altLang="en-US" sz="1200"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2E185A4-9D46-4055-8DFA-8C283F630720}" type="slidenum">
              <a:rPr lang="en-US" altLang="en-US" sz="1200" smtClean="0">
                <a:latin typeface="Arial" charset="0"/>
              </a:rPr>
              <a:pPr eaLnBrk="1" hangingPunct="1"/>
              <a:t>3</a:t>
            </a:fld>
            <a:endParaRPr lang="en-US" altLang="en-US" sz="1200"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7C55E2A-9C18-4E26-A114-86EADC630C6E}" type="slidenum">
              <a:rPr lang="en-US" altLang="en-US" sz="1200" smtClean="0">
                <a:latin typeface="Arial" charset="0"/>
              </a:rPr>
              <a:pPr eaLnBrk="1" hangingPunct="1"/>
              <a:t>4</a:t>
            </a:fld>
            <a:endParaRPr lang="en-US" altLang="en-US" sz="120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3F42C97-7E93-469C-BDC6-E23E7899C30D}" type="slidenum">
              <a:rPr lang="en-US" altLang="en-US" sz="1200" smtClean="0">
                <a:latin typeface="Arial" charset="0"/>
              </a:rPr>
              <a:pPr eaLnBrk="1" hangingPunct="1"/>
              <a:t>5</a:t>
            </a:fld>
            <a:endParaRPr lang="en-US" altLang="en-US" sz="1200"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C8FF4E5-B196-41DB-A1DA-D906493D10E3}" type="slidenum">
              <a:rPr lang="en-US" altLang="en-US" sz="1200" smtClean="0">
                <a:latin typeface="Arial" charset="0"/>
              </a:rPr>
              <a:pPr eaLnBrk="1" hangingPunct="1"/>
              <a:t>6</a:t>
            </a:fld>
            <a:endParaRPr lang="en-US" altLang="en-US" sz="1200" smtClean="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B715C7E-884C-4118-AACB-E762B2F7383E}" type="slidenum">
              <a:rPr lang="en-US" altLang="en-US" sz="1200" smtClean="0">
                <a:latin typeface="Arial" charset="0"/>
              </a:rPr>
              <a:pPr eaLnBrk="1" hangingPunct="1"/>
              <a:t>7</a:t>
            </a:fld>
            <a:endParaRPr lang="en-US" altLang="en-US" sz="1200" smtClean="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36BDFEE-6D51-4A42-BF08-423DBCF1E8D7}" type="slidenum">
              <a:rPr lang="en-US" altLang="en-US" sz="1200" smtClean="0">
                <a:latin typeface="Arial" charset="0"/>
              </a:rPr>
              <a:pPr eaLnBrk="1" hangingPunct="1"/>
              <a:t>8</a:t>
            </a:fld>
            <a:endParaRPr lang="en-US" altLang="en-US" sz="1200"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F34088B-E3E3-441E-9253-0FC0232065DA}" type="slidenum">
              <a:rPr lang="en-US" altLang="en-US" sz="1200" smtClean="0">
                <a:latin typeface="Arial" charset="0"/>
              </a:rPr>
              <a:pPr eaLnBrk="1" hangingPunct="1"/>
              <a:t>9</a:t>
            </a:fld>
            <a:endParaRPr lang="en-US" altLang="en-US" sz="1200"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dirty="0"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728" r:id="rId1"/>
    <p:sldLayoutId id="2147484729" r:id="rId2"/>
    <p:sldLayoutId id="2147484730" r:id="rId3"/>
    <p:sldLayoutId id="2147484731" r:id="rId4"/>
    <p:sldLayoutId id="2147484732" r:id="rId5"/>
    <p:sldLayoutId id="2147484733" r:id="rId6"/>
    <p:sldLayoutId id="2147484734" r:id="rId7"/>
    <p:sldLayoutId id="2147484735" r:id="rId8"/>
    <p:sldLayoutId id="2147484736" r:id="rId9"/>
    <p:sldLayoutId id="2147484737" r:id="rId10"/>
    <p:sldLayoutId id="2147484738" r:id="rId11"/>
    <p:sldLayoutId id="2147484739" r:id="rId12"/>
    <p:sldLayoutId id="2147484740" r:id="rId13"/>
    <p:sldLayoutId id="2147484741" r:id="rId14"/>
    <p:sldLayoutId id="2147484742" r:id="rId15"/>
    <p:sldLayoutId id="2147484743" r:id="rId16"/>
    <p:sldLayoutId id="2147484744" r:id="rId17"/>
    <p:sldLayoutId id="2147484745" r:id="rId18"/>
    <p:sldLayoutId id="2147484746" r:id="rId19"/>
    <p:sldLayoutId id="2147484747" r:id="rId20"/>
    <p:sldLayoutId id="2147484748" r:id="rId21"/>
    <p:sldLayoutId id="2147484749" r:id="rId22"/>
    <p:sldLayoutId id="2147484750" r:id="rId23"/>
    <p:sldLayoutId id="2147484751" r:id="rId24"/>
    <p:sldLayoutId id="2147484752" r:id="rId25"/>
    <p:sldLayoutId id="2147484753" r:id="rId26"/>
    <p:sldLayoutId id="2147484754" r:id="rId27"/>
    <p:sldLayoutId id="2147484755" r:id="rId28"/>
    <p:sldLayoutId id="2147484756" r:id="rId29"/>
    <p:sldLayoutId id="2147484757" r:id="rId30"/>
    <p:sldLayoutId id="2147484758" r:id="rId3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1.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6.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ctrTitle" sz="quarter"/>
          </p:nvPr>
        </p:nvSpPr>
        <p:spPr/>
        <p:txBody>
          <a:bodyPr/>
          <a:lstStyle/>
          <a:p>
            <a:pPr eaLnBrk="1" hangingPunct="1">
              <a:defRPr/>
            </a:pPr>
            <a:r>
              <a:rPr lang="en-US" dirty="0" smtClean="0"/>
              <a:t>Additional Customer Transactions</a:t>
            </a:r>
          </a:p>
        </p:txBody>
      </p:sp>
      <p:sp>
        <p:nvSpPr>
          <p:cNvPr id="31747" name="Rectangle 8"/>
          <p:cNvSpPr>
            <a:spLocks noGrp="1" noChangeArrowheads="1"/>
          </p:cNvSpPr>
          <p:nvPr>
            <p:ph type="subTitle" sz="quarter" idx="1"/>
          </p:nvPr>
        </p:nvSpPr>
        <p:spPr/>
        <p:txBody>
          <a:bodyPr/>
          <a:lstStyle/>
          <a:p>
            <a:pPr marR="0" eaLnBrk="1" hangingPunct="1">
              <a:spcBef>
                <a:spcPct val="50000"/>
              </a:spcBef>
            </a:pPr>
            <a:r>
              <a:rPr lang="en-US" altLang="en-US" smtClean="0"/>
              <a:t>2014</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dirty="0" smtClean="0"/>
              <a:t>Sales Tax Codes</a:t>
            </a:r>
          </a:p>
        </p:txBody>
      </p:sp>
      <p:sp>
        <p:nvSpPr>
          <p:cNvPr id="41987" name="Rectangle 3"/>
          <p:cNvSpPr>
            <a:spLocks noGrp="1" noChangeArrowheads="1"/>
          </p:cNvSpPr>
          <p:nvPr>
            <p:ph idx="1"/>
          </p:nvPr>
        </p:nvSpPr>
        <p:spPr/>
        <p:txBody>
          <a:bodyPr/>
          <a:lstStyle/>
          <a:p>
            <a:pPr eaLnBrk="1" hangingPunct="1">
              <a:lnSpc>
                <a:spcPct val="90000"/>
              </a:lnSpc>
            </a:pPr>
            <a:r>
              <a:rPr lang="en-US" altLang="en-US" smtClean="0"/>
              <a:t>Additional classification for calculating and reporting sales tax</a:t>
            </a:r>
          </a:p>
          <a:p>
            <a:pPr eaLnBrk="1" hangingPunct="1">
              <a:lnSpc>
                <a:spcPct val="90000"/>
              </a:lnSpc>
            </a:pPr>
            <a:r>
              <a:rPr lang="en-US" altLang="en-US" smtClean="0"/>
              <a:t>Assigned to each product or service item, as well as to each customer. </a:t>
            </a:r>
          </a:p>
          <a:p>
            <a:pPr eaLnBrk="1" hangingPunct="1">
              <a:lnSpc>
                <a:spcPct val="90000"/>
              </a:lnSpc>
            </a:pPr>
            <a:r>
              <a:rPr lang="en-US" altLang="en-US" smtClean="0"/>
              <a:t>Sales Tax Codes serve two purposes</a:t>
            </a:r>
          </a:p>
          <a:p>
            <a:pPr lvl="1" eaLnBrk="1" hangingPunct="1">
              <a:lnSpc>
                <a:spcPct val="90000"/>
              </a:lnSpc>
            </a:pPr>
            <a:r>
              <a:rPr lang="en-US" altLang="en-US" smtClean="0"/>
              <a:t>Indicate whether a specific product or service is taxable or non-taxable</a:t>
            </a:r>
          </a:p>
          <a:p>
            <a:pPr lvl="1" eaLnBrk="1" hangingPunct="1">
              <a:lnSpc>
                <a:spcPct val="90000"/>
              </a:lnSpc>
            </a:pPr>
            <a:r>
              <a:rPr lang="en-US" altLang="en-US" smtClean="0"/>
              <a:t>Categorize revenue based on the reason you charged or didn’t charge sales tax.</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defRPr/>
            </a:pPr>
            <a:r>
              <a:rPr lang="en-US" dirty="0" smtClean="0"/>
              <a:t>Using Sales Tax Codes on Sales Forms</a:t>
            </a:r>
          </a:p>
        </p:txBody>
      </p:sp>
      <p:pic>
        <p:nvPicPr>
          <p:cNvPr id="7170" name="Picture 2" descr="C:\Users\Pat\AppData\Local\Temp\SNAGHTML1c3faa4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1834" y="1905000"/>
            <a:ext cx="6160333" cy="39363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smtClean="0"/>
              <a:t>Setting up Sales Tax Codes</a:t>
            </a:r>
          </a:p>
        </p:txBody>
      </p:sp>
      <p:sp>
        <p:nvSpPr>
          <p:cNvPr id="44035" name="Rectangle 9"/>
          <p:cNvSpPr>
            <a:spLocks noGrp="1" noChangeArrowheads="1"/>
          </p:cNvSpPr>
          <p:nvPr>
            <p:ph idx="1"/>
          </p:nvPr>
        </p:nvSpPr>
        <p:spPr>
          <a:xfrm>
            <a:off x="457199" y="1524000"/>
            <a:ext cx="8239125" cy="4525963"/>
          </a:xfrm>
        </p:spPr>
        <p:txBody>
          <a:bodyPr/>
          <a:lstStyle/>
          <a:p>
            <a:pPr eaLnBrk="1" hangingPunct="1">
              <a:lnSpc>
                <a:spcPct val="90000"/>
              </a:lnSpc>
              <a:spcBef>
                <a:spcPts val="1200"/>
              </a:spcBef>
            </a:pPr>
            <a:r>
              <a:rPr lang="en-US" altLang="en-US" sz="2400" dirty="0" smtClean="0"/>
              <a:t>To set up a Sales Tax Code</a:t>
            </a:r>
          </a:p>
          <a:p>
            <a:pPr lvl="1" eaLnBrk="1" hangingPunct="1">
              <a:lnSpc>
                <a:spcPct val="90000"/>
              </a:lnSpc>
              <a:spcBef>
                <a:spcPts val="1200"/>
              </a:spcBef>
            </a:pPr>
            <a:r>
              <a:rPr lang="en-US" altLang="en-US" sz="2000" dirty="0" smtClean="0"/>
              <a:t>From the </a:t>
            </a:r>
            <a:r>
              <a:rPr lang="en-US" altLang="en-US" sz="2000" b="1" dirty="0" smtClean="0"/>
              <a:t>Lists</a:t>
            </a:r>
            <a:r>
              <a:rPr lang="en-US" altLang="en-US" sz="2000" dirty="0" smtClean="0"/>
              <a:t> menu select </a:t>
            </a:r>
            <a:r>
              <a:rPr lang="en-US" altLang="en-US" sz="2000" b="1" dirty="0" smtClean="0"/>
              <a:t>Sales Tax Code</a:t>
            </a:r>
            <a:r>
              <a:rPr lang="en-US" altLang="en-US" sz="2000" dirty="0" smtClean="0"/>
              <a:t> List</a:t>
            </a:r>
          </a:p>
          <a:p>
            <a:pPr lvl="1" eaLnBrk="1" hangingPunct="1">
              <a:lnSpc>
                <a:spcPct val="90000"/>
              </a:lnSpc>
              <a:spcBef>
                <a:spcPts val="1200"/>
              </a:spcBef>
            </a:pPr>
            <a:r>
              <a:rPr lang="en-US" altLang="en-US" sz="2000" dirty="0" smtClean="0"/>
              <a:t>Select </a:t>
            </a:r>
            <a:r>
              <a:rPr lang="en-US" altLang="en-US" sz="2000" b="1" dirty="0" smtClean="0"/>
              <a:t>New</a:t>
            </a:r>
            <a:r>
              <a:rPr lang="en-US" altLang="en-US" sz="2000" dirty="0" smtClean="0"/>
              <a:t> from the </a:t>
            </a:r>
            <a:r>
              <a:rPr lang="en-US" altLang="en-US" sz="2000" i="1" dirty="0" smtClean="0"/>
              <a:t>Sales Tax Code</a:t>
            </a:r>
            <a:r>
              <a:rPr lang="en-US" altLang="en-US" sz="2000" dirty="0" smtClean="0"/>
              <a:t> menu at the bottom of the list</a:t>
            </a:r>
          </a:p>
          <a:p>
            <a:pPr lvl="1" eaLnBrk="1" hangingPunct="1">
              <a:lnSpc>
                <a:spcPct val="90000"/>
              </a:lnSpc>
              <a:spcBef>
                <a:spcPts val="1200"/>
              </a:spcBef>
            </a:pPr>
            <a:r>
              <a:rPr lang="en-US" altLang="en-US" sz="2000" dirty="0" smtClean="0"/>
              <a:t>Enter three character </a:t>
            </a:r>
            <a:r>
              <a:rPr lang="en-US" altLang="en-US" sz="2000" i="1" dirty="0" smtClean="0"/>
              <a:t>Sales Tax code</a:t>
            </a:r>
            <a:r>
              <a:rPr lang="en-US" altLang="en-US" sz="2000" dirty="0" smtClean="0"/>
              <a:t> and description</a:t>
            </a:r>
          </a:p>
          <a:p>
            <a:pPr lvl="1" eaLnBrk="1" hangingPunct="1">
              <a:lnSpc>
                <a:spcPct val="90000"/>
              </a:lnSpc>
              <a:spcBef>
                <a:spcPts val="1200"/>
              </a:spcBef>
            </a:pPr>
            <a:r>
              <a:rPr lang="en-US" altLang="en-US" sz="2000" dirty="0" smtClean="0"/>
              <a:t>Each </a:t>
            </a:r>
            <a:r>
              <a:rPr lang="en-US" altLang="en-US" sz="2000" i="1" dirty="0" smtClean="0"/>
              <a:t>Sales Tax Code</a:t>
            </a:r>
            <a:r>
              <a:rPr lang="en-US" altLang="en-US" sz="2000" dirty="0" smtClean="0"/>
              <a:t> has a taxable or non-taxable status </a:t>
            </a:r>
          </a:p>
        </p:txBody>
      </p:sp>
      <p:pic>
        <p:nvPicPr>
          <p:cNvPr id="8194" name="Picture 2" descr="C:\Users\Pat\AppData\Local\Temp\SNAGHTML1c4178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119561"/>
            <a:ext cx="4076700" cy="225742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Pat\AppData\Local\Temp\SNAGHTML1c423f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4324349"/>
            <a:ext cx="3895725" cy="18478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normAutofit/>
          </a:bodyPr>
          <a:lstStyle/>
          <a:p>
            <a:pPr eaLnBrk="1" hangingPunct="1">
              <a:defRPr/>
            </a:pPr>
            <a:r>
              <a:rPr lang="en-US" dirty="0" smtClean="0"/>
              <a:t>Assigning Sales Tax Codes to Customers</a:t>
            </a:r>
          </a:p>
        </p:txBody>
      </p:sp>
      <p:sp>
        <p:nvSpPr>
          <p:cNvPr id="45059" name="Rectangle 5"/>
          <p:cNvSpPr>
            <a:spLocks noGrp="1" noChangeArrowheads="1"/>
          </p:cNvSpPr>
          <p:nvPr>
            <p:ph idx="1"/>
          </p:nvPr>
        </p:nvSpPr>
        <p:spPr>
          <a:xfrm>
            <a:off x="457200" y="1676400"/>
            <a:ext cx="8153400" cy="4525963"/>
          </a:xfrm>
        </p:spPr>
        <p:txBody>
          <a:bodyPr/>
          <a:lstStyle/>
          <a:p>
            <a:pPr eaLnBrk="1" hangingPunct="1">
              <a:lnSpc>
                <a:spcPct val="90000"/>
              </a:lnSpc>
            </a:pPr>
            <a:r>
              <a:rPr lang="en-US" altLang="en-US" dirty="0" smtClean="0"/>
              <a:t>Add </a:t>
            </a:r>
            <a:r>
              <a:rPr lang="en-US" altLang="en-US" i="1" dirty="0" smtClean="0"/>
              <a:t>Sales Tax Code</a:t>
            </a:r>
            <a:r>
              <a:rPr lang="en-US" altLang="en-US" dirty="0" smtClean="0"/>
              <a:t> to Customer in the </a:t>
            </a:r>
            <a:r>
              <a:rPr lang="en-US" altLang="en-US" b="1" dirty="0" smtClean="0"/>
              <a:t>Additional Information</a:t>
            </a:r>
            <a:r>
              <a:rPr lang="en-US" altLang="en-US" dirty="0" smtClean="0"/>
              <a:t> tab </a:t>
            </a:r>
          </a:p>
          <a:p>
            <a:pPr eaLnBrk="1" hangingPunct="1">
              <a:lnSpc>
                <a:spcPct val="90000"/>
              </a:lnSpc>
            </a:pPr>
            <a:r>
              <a:rPr lang="en-US" altLang="en-US" dirty="0" smtClean="0"/>
              <a:t>Default </a:t>
            </a:r>
            <a:r>
              <a:rPr lang="en-US" altLang="en-US" i="1" dirty="0" smtClean="0"/>
              <a:t>Tax Code </a:t>
            </a:r>
            <a:r>
              <a:rPr lang="en-US" altLang="en-US" dirty="0" smtClean="0"/>
              <a:t>on sales forms</a:t>
            </a:r>
          </a:p>
        </p:txBody>
      </p:sp>
      <p:pic>
        <p:nvPicPr>
          <p:cNvPr id="9218" name="Picture 2" descr="C:\Users\Pat\AppData\Local\Temp\SNAGHTML1c443da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9682" y="3429000"/>
            <a:ext cx="6164636" cy="205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a:bodyPr>
          <a:lstStyle/>
          <a:p>
            <a:pPr eaLnBrk="1" hangingPunct="1">
              <a:defRPr/>
            </a:pPr>
            <a:r>
              <a:rPr lang="en-US" dirty="0" smtClean="0"/>
              <a:t>Calculating Sales Tax on Sales Forms</a:t>
            </a:r>
          </a:p>
        </p:txBody>
      </p:sp>
      <p:sp>
        <p:nvSpPr>
          <p:cNvPr id="46083" name="Rectangle 3"/>
          <p:cNvSpPr>
            <a:spLocks noGrp="1" noChangeArrowheads="1"/>
          </p:cNvSpPr>
          <p:nvPr>
            <p:ph idx="1"/>
          </p:nvPr>
        </p:nvSpPr>
        <p:spPr/>
        <p:txBody>
          <a:bodyPr/>
          <a:lstStyle/>
          <a:p>
            <a:pPr eaLnBrk="1" hangingPunct="1"/>
            <a:r>
              <a:rPr lang="en-US" altLang="en-US" smtClean="0"/>
              <a:t>QuickBooks automatically calculates and tracks sales tax on each sale.</a:t>
            </a:r>
          </a:p>
        </p:txBody>
      </p:sp>
      <p:pic>
        <p:nvPicPr>
          <p:cNvPr id="6" name="Picture 5"/>
          <p:cNvPicPr>
            <a:picLocks noChangeAspect="1"/>
          </p:cNvPicPr>
          <p:nvPr/>
        </p:nvPicPr>
        <p:blipFill>
          <a:blip r:embed="rId3"/>
          <a:stretch>
            <a:fillRect/>
          </a:stretch>
        </p:blipFill>
        <p:spPr>
          <a:xfrm>
            <a:off x="533400" y="2743200"/>
            <a:ext cx="8157715" cy="2818130"/>
          </a:xfrm>
          <a:prstGeom prst="rect">
            <a:avLst/>
          </a:prstGeom>
          <a:ln>
            <a:solidFill>
              <a:schemeClr val="tx1"/>
            </a:solid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marL="685800" indent="-685800" eaLnBrk="1" hangingPunct="1">
              <a:defRPr/>
            </a:pPr>
            <a:r>
              <a:rPr lang="en-US" dirty="0" smtClean="0"/>
              <a:t>Sales by Customer Summary Report</a:t>
            </a:r>
          </a:p>
        </p:txBody>
      </p:sp>
      <p:sp>
        <p:nvSpPr>
          <p:cNvPr id="47107" name="Rectangle 3"/>
          <p:cNvSpPr>
            <a:spLocks noGrp="1" noChangeArrowheads="1"/>
          </p:cNvSpPr>
          <p:nvPr>
            <p:ph idx="1"/>
          </p:nvPr>
        </p:nvSpPr>
        <p:spPr>
          <a:xfrm>
            <a:off x="457200" y="1676400"/>
            <a:ext cx="8229600" cy="4525963"/>
          </a:xfrm>
        </p:spPr>
        <p:txBody>
          <a:bodyPr/>
          <a:lstStyle/>
          <a:p>
            <a:pPr eaLnBrk="1" hangingPunct="1">
              <a:lnSpc>
                <a:spcPct val="90000"/>
              </a:lnSpc>
            </a:pPr>
            <a:r>
              <a:rPr lang="en-US" altLang="en-US" sz="2800" dirty="0" smtClean="0"/>
              <a:t>Shows sales to each customer over a given date range </a:t>
            </a:r>
          </a:p>
          <a:p>
            <a:pPr eaLnBrk="1" hangingPunct="1">
              <a:lnSpc>
                <a:spcPct val="90000"/>
              </a:lnSpc>
            </a:pPr>
            <a:r>
              <a:rPr lang="en-US" altLang="en-US" sz="2800" dirty="0" smtClean="0"/>
              <a:t>Select the </a:t>
            </a:r>
            <a:r>
              <a:rPr lang="en-US" altLang="en-US" sz="2800" b="1" dirty="0" smtClean="0"/>
              <a:t>Reports</a:t>
            </a:r>
            <a:r>
              <a:rPr lang="en-US" altLang="en-US" sz="2800" dirty="0" smtClean="0"/>
              <a:t> menu, then select </a:t>
            </a:r>
            <a:r>
              <a:rPr lang="en-US" altLang="en-US" sz="2800" b="1" dirty="0" smtClean="0"/>
              <a:t>Sales</a:t>
            </a:r>
            <a:r>
              <a:rPr lang="en-US" altLang="en-US" sz="2800" dirty="0" smtClean="0"/>
              <a:t>, and then select </a:t>
            </a:r>
            <a:r>
              <a:rPr lang="en-US" altLang="en-US" sz="2800" b="1" dirty="0" smtClean="0"/>
              <a:t>Sales by Customer Summary</a:t>
            </a:r>
          </a:p>
        </p:txBody>
      </p:sp>
      <p:pic>
        <p:nvPicPr>
          <p:cNvPr id="5" name="Picture 4" descr="C:\Users\Pat\AppData\Local\Temp\SNAGHTML1ba56b12.PNG"/>
          <p:cNvPicPr/>
          <p:nvPr/>
        </p:nvPicPr>
        <p:blipFill>
          <a:blip r:embed="rId3">
            <a:extLst>
              <a:ext uri="{28A0092B-C50C-407E-A947-70E740481C1C}">
                <a14:useLocalDpi xmlns:a14="http://schemas.microsoft.com/office/drawing/2010/main" val="0"/>
              </a:ext>
            </a:extLst>
          </a:blip>
          <a:srcRect/>
          <a:stretch>
            <a:fillRect/>
          </a:stretch>
        </p:blipFill>
        <p:spPr bwMode="auto">
          <a:xfrm>
            <a:off x="2857500" y="3585633"/>
            <a:ext cx="3429000" cy="2815167"/>
          </a:xfrm>
          <a:prstGeom prst="rect">
            <a:avLst/>
          </a:prstGeom>
          <a:noFill/>
          <a:ln>
            <a:no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marL="685800" indent="-685800" eaLnBrk="1" hangingPunct="1">
              <a:defRPr/>
            </a:pPr>
            <a:r>
              <a:rPr lang="en-US" dirty="0" smtClean="0"/>
              <a:t>Sales by Item Report</a:t>
            </a:r>
          </a:p>
        </p:txBody>
      </p:sp>
      <p:sp>
        <p:nvSpPr>
          <p:cNvPr id="48131" name="Rectangle 3"/>
          <p:cNvSpPr>
            <a:spLocks noGrp="1" noChangeArrowheads="1"/>
          </p:cNvSpPr>
          <p:nvPr>
            <p:ph idx="1"/>
          </p:nvPr>
        </p:nvSpPr>
        <p:spPr>
          <a:xfrm>
            <a:off x="457200" y="1295400"/>
            <a:ext cx="8229600" cy="4454525"/>
          </a:xfrm>
        </p:spPr>
        <p:txBody>
          <a:bodyPr/>
          <a:lstStyle/>
          <a:p>
            <a:pPr eaLnBrk="1" hangingPunct="1"/>
            <a:r>
              <a:rPr lang="en-US" altLang="en-US" sz="2800" dirty="0" smtClean="0"/>
              <a:t>Shows sales of each Item over a given date range</a:t>
            </a:r>
          </a:p>
          <a:p>
            <a:pPr eaLnBrk="1" hangingPunct="1"/>
            <a:r>
              <a:rPr lang="en-US" altLang="en-US" sz="2800" dirty="0" smtClean="0"/>
              <a:t>Select the </a:t>
            </a:r>
            <a:r>
              <a:rPr lang="en-US" altLang="en-US" sz="2800" b="1" dirty="0" smtClean="0"/>
              <a:t>Reports</a:t>
            </a:r>
            <a:r>
              <a:rPr lang="en-US" altLang="en-US" sz="2800" i="1" dirty="0" smtClean="0"/>
              <a:t> </a:t>
            </a:r>
            <a:r>
              <a:rPr lang="en-US" altLang="en-US" sz="2800" dirty="0" smtClean="0"/>
              <a:t>menu, then select </a:t>
            </a:r>
            <a:r>
              <a:rPr lang="en-US" altLang="en-US" sz="2800" b="1" dirty="0" smtClean="0"/>
              <a:t>Sales</a:t>
            </a:r>
            <a:r>
              <a:rPr lang="en-US" altLang="en-US" sz="2800" dirty="0" smtClean="0"/>
              <a:t>, and then select </a:t>
            </a:r>
            <a:r>
              <a:rPr lang="en-US" altLang="en-US" sz="2800" b="1" dirty="0" smtClean="0"/>
              <a:t>Sales by Item Summary </a:t>
            </a:r>
          </a:p>
        </p:txBody>
      </p:sp>
      <p:pic>
        <p:nvPicPr>
          <p:cNvPr id="5" name="Picture 4" descr="C:\Users\Deborah\AppData\Local\Temp\SNAGHTML15bfb84.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0949" y="3733800"/>
            <a:ext cx="4542103" cy="2590799"/>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dirty="0" smtClean="0"/>
              <a:t>Summary of Key Points</a:t>
            </a:r>
          </a:p>
        </p:txBody>
      </p:sp>
      <p:sp>
        <p:nvSpPr>
          <p:cNvPr id="49155" name="Rectangle 3"/>
          <p:cNvSpPr>
            <a:spLocks noGrp="1" noChangeArrowheads="1"/>
          </p:cNvSpPr>
          <p:nvPr>
            <p:ph idx="1"/>
          </p:nvPr>
        </p:nvSpPr>
        <p:spPr/>
        <p:txBody>
          <a:bodyPr/>
          <a:lstStyle/>
          <a:p>
            <a:pPr eaLnBrk="1" hangingPunct="1"/>
            <a:r>
              <a:rPr lang="en-US" dirty="0"/>
              <a:t>Recording Customer Returns and Credits </a:t>
            </a:r>
          </a:p>
          <a:p>
            <a:pPr eaLnBrk="1" hangingPunct="1"/>
            <a:r>
              <a:rPr lang="en-US" dirty="0"/>
              <a:t>Writing Off a Bad Debt </a:t>
            </a:r>
            <a:endParaRPr lang="en-US" altLang="en-US" dirty="0"/>
          </a:p>
          <a:p>
            <a:pPr eaLnBrk="1" hangingPunct="1"/>
            <a:r>
              <a:rPr lang="en-US" dirty="0"/>
              <a:t>Creating Customer Statements </a:t>
            </a:r>
            <a:endParaRPr lang="en-US" altLang="en-US" dirty="0"/>
          </a:p>
          <a:p>
            <a:pPr eaLnBrk="1" hangingPunct="1"/>
            <a:r>
              <a:rPr lang="en-US" dirty="0"/>
              <a:t>Collecting Sales Tax </a:t>
            </a:r>
            <a:endParaRPr lang="en-US" altLang="en-US" dirty="0"/>
          </a:p>
          <a:p>
            <a:pPr eaLnBrk="1" hangingPunct="1"/>
            <a:r>
              <a:rPr lang="en-US" dirty="0"/>
              <a:t>Creating Sales Reports </a:t>
            </a:r>
            <a:endParaRPr lang="en-US"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smtClean="0"/>
              <a:t>Topics</a:t>
            </a:r>
          </a:p>
        </p:txBody>
      </p:sp>
      <p:sp>
        <p:nvSpPr>
          <p:cNvPr id="32771" name="Rectangle 5"/>
          <p:cNvSpPr>
            <a:spLocks noGrp="1" noChangeArrowheads="1"/>
          </p:cNvSpPr>
          <p:nvPr>
            <p:ph idx="1"/>
          </p:nvPr>
        </p:nvSpPr>
        <p:spPr/>
        <p:txBody>
          <a:bodyPr/>
          <a:lstStyle/>
          <a:p>
            <a:pPr eaLnBrk="1" hangingPunct="1"/>
            <a:r>
              <a:rPr lang="en-US" dirty="0"/>
              <a:t>Recording Customer Returns and Credits </a:t>
            </a:r>
            <a:endParaRPr lang="en-US" dirty="0" smtClean="0"/>
          </a:p>
          <a:p>
            <a:pPr eaLnBrk="1" hangingPunct="1"/>
            <a:r>
              <a:rPr lang="en-US" dirty="0"/>
              <a:t>Writing Off a Bad Debt </a:t>
            </a:r>
            <a:endParaRPr lang="en-US" altLang="en-US" dirty="0" smtClean="0"/>
          </a:p>
          <a:p>
            <a:pPr eaLnBrk="1" hangingPunct="1"/>
            <a:r>
              <a:rPr lang="en-US" dirty="0"/>
              <a:t>Creating Customer Statements </a:t>
            </a:r>
            <a:endParaRPr lang="en-US" altLang="en-US" dirty="0" smtClean="0"/>
          </a:p>
          <a:p>
            <a:pPr eaLnBrk="1" hangingPunct="1"/>
            <a:r>
              <a:rPr lang="en-US" dirty="0"/>
              <a:t>Collecting Sales Tax </a:t>
            </a:r>
            <a:endParaRPr lang="en-US" altLang="en-US" dirty="0" smtClean="0"/>
          </a:p>
          <a:p>
            <a:pPr eaLnBrk="1" hangingPunct="1"/>
            <a:r>
              <a:rPr lang="en-US" dirty="0"/>
              <a:t>Creating Sales Reports </a:t>
            </a:r>
            <a:endParaRPr lang="en-US" alt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a:bodyPr>
          <a:lstStyle/>
          <a:p>
            <a:pPr eaLnBrk="1" hangingPunct="1">
              <a:defRPr/>
            </a:pPr>
            <a:r>
              <a:rPr lang="en-US" dirty="0" smtClean="0"/>
              <a:t>Customer Returns and Credits</a:t>
            </a:r>
          </a:p>
        </p:txBody>
      </p:sp>
      <p:sp>
        <p:nvSpPr>
          <p:cNvPr id="33795" name="Rectangle 6"/>
          <p:cNvSpPr>
            <a:spLocks noGrp="1" noChangeArrowheads="1"/>
          </p:cNvSpPr>
          <p:nvPr>
            <p:ph idx="1"/>
          </p:nvPr>
        </p:nvSpPr>
        <p:spPr/>
        <p:txBody>
          <a:bodyPr/>
          <a:lstStyle/>
          <a:p>
            <a:pPr eaLnBrk="1" hangingPunct="1"/>
            <a:r>
              <a:rPr lang="en-US" altLang="en-US" dirty="0" smtClean="0"/>
              <a:t>Use Credit Memos in following situations:</a:t>
            </a:r>
          </a:p>
          <a:p>
            <a:pPr eaLnBrk="1" hangingPunct="1"/>
            <a:endParaRPr lang="en-US" altLang="en-US" dirty="0" smtClean="0"/>
          </a:p>
          <a:p>
            <a:pPr lvl="1" eaLnBrk="1" hangingPunct="1"/>
            <a:r>
              <a:rPr lang="en-US" altLang="en-US" dirty="0" smtClean="0"/>
              <a:t>Cancel an order that has been invoiced</a:t>
            </a:r>
          </a:p>
          <a:p>
            <a:pPr lvl="1" eaLnBrk="1" hangingPunct="1"/>
            <a:endParaRPr lang="en-US" altLang="en-US" dirty="0" smtClean="0"/>
          </a:p>
          <a:p>
            <a:pPr lvl="1" eaLnBrk="1" hangingPunct="1"/>
            <a:r>
              <a:rPr lang="en-US" altLang="en-US" dirty="0" smtClean="0"/>
              <a:t>Returned merchandise</a:t>
            </a:r>
          </a:p>
          <a:p>
            <a:pPr lvl="1" eaLnBrk="1" hangingPunct="1"/>
            <a:endParaRPr lang="en-US" altLang="en-US" dirty="0" smtClean="0"/>
          </a:p>
          <a:p>
            <a:pPr lvl="1" eaLnBrk="1" hangingPunct="1"/>
            <a:r>
              <a:rPr lang="en-US" altLang="en-US" dirty="0" smtClean="0"/>
              <a:t>Credit-on-account for a customer</a:t>
            </a:r>
          </a:p>
          <a:p>
            <a:pPr lvl="1" eaLnBrk="1" hangingPunct="1"/>
            <a:endParaRPr lang="en-US" altLang="en-US" dirty="0" smtClean="0"/>
          </a:p>
          <a:p>
            <a:pPr lvl="1" eaLnBrk="1" hangingPunct="1"/>
            <a:r>
              <a:rPr lang="en-US" altLang="en-US" dirty="0" smtClean="0"/>
              <a:t>Refunding a customer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smtClean="0"/>
              <a:t>Refunding Customers By Check</a:t>
            </a:r>
          </a:p>
        </p:txBody>
      </p:sp>
      <p:sp>
        <p:nvSpPr>
          <p:cNvPr id="35843" name="Rectangle 3"/>
          <p:cNvSpPr>
            <a:spLocks noGrp="1" noChangeArrowheads="1"/>
          </p:cNvSpPr>
          <p:nvPr>
            <p:ph idx="1"/>
          </p:nvPr>
        </p:nvSpPr>
        <p:spPr>
          <a:xfrm>
            <a:off x="304800" y="1752600"/>
            <a:ext cx="8382000" cy="4572000"/>
          </a:xfrm>
        </p:spPr>
        <p:txBody>
          <a:bodyPr/>
          <a:lstStyle/>
          <a:p>
            <a:pPr eaLnBrk="1" hangingPunct="1">
              <a:lnSpc>
                <a:spcPct val="80000"/>
              </a:lnSpc>
            </a:pPr>
            <a:r>
              <a:rPr lang="en-US" altLang="en-US" sz="2800" dirty="0" smtClean="0"/>
              <a:t>In Credit memo, click Use Credit To and choose Give Refund</a:t>
            </a:r>
          </a:p>
          <a:p>
            <a:pPr eaLnBrk="1" hangingPunct="1">
              <a:lnSpc>
                <a:spcPct val="80000"/>
              </a:lnSpc>
            </a:pPr>
            <a:r>
              <a:rPr lang="en-US" altLang="en-US" sz="2800" dirty="0" smtClean="0"/>
              <a:t>Issue a Refund window</a:t>
            </a:r>
          </a:p>
          <a:p>
            <a:pPr eaLnBrk="1" hangingPunct="1">
              <a:lnSpc>
                <a:spcPct val="80000"/>
              </a:lnSpc>
            </a:pPr>
            <a:r>
              <a:rPr lang="en-US" altLang="en-US" sz="2800" dirty="0" smtClean="0"/>
              <a:t>Creates refund check in the checking account and records the Credit Memo </a:t>
            </a:r>
          </a:p>
        </p:txBody>
      </p:sp>
      <p:pic>
        <p:nvPicPr>
          <p:cNvPr id="6" name="Picture 5" descr="C:\Users\Deborah\AppData\Local\Temp\SNAGHTML13389be.PNG"/>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386888"/>
            <a:ext cx="2274910" cy="1651416"/>
          </a:xfrm>
          <a:prstGeom prst="rect">
            <a:avLst/>
          </a:prstGeom>
          <a:noFill/>
          <a:ln>
            <a:noFill/>
          </a:ln>
        </p:spPr>
      </p:pic>
      <p:pic>
        <p:nvPicPr>
          <p:cNvPr id="7" name="Picture 6" descr="C:\Users\Deborah\AppData\Local\Temp\SNAGHTML13421f7.PNG"/>
          <p:cNvPicPr/>
          <p:nvPr/>
        </p:nvPicPr>
        <p:blipFill>
          <a:blip r:embed="rId4">
            <a:extLst>
              <a:ext uri="{28A0092B-C50C-407E-A947-70E740481C1C}">
                <a14:useLocalDpi xmlns:a14="http://schemas.microsoft.com/office/drawing/2010/main" val="0"/>
              </a:ext>
            </a:extLst>
          </a:blip>
          <a:srcRect/>
          <a:stretch>
            <a:fillRect/>
          </a:stretch>
        </p:blipFill>
        <p:spPr bwMode="auto">
          <a:xfrm>
            <a:off x="4343400" y="4176794"/>
            <a:ext cx="3429000" cy="2071605"/>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pPr eaLnBrk="1" hangingPunct="1">
              <a:defRPr/>
            </a:pPr>
            <a:r>
              <a:rPr lang="en-US" dirty="0" smtClean="0"/>
              <a:t>Writing Off a Bad Debt</a:t>
            </a:r>
          </a:p>
        </p:txBody>
      </p:sp>
      <p:sp>
        <p:nvSpPr>
          <p:cNvPr id="36867" name="Rectangle 3"/>
          <p:cNvSpPr>
            <a:spLocks noGrp="1" noChangeArrowheads="1"/>
          </p:cNvSpPr>
          <p:nvPr>
            <p:ph idx="1"/>
          </p:nvPr>
        </p:nvSpPr>
        <p:spPr>
          <a:xfrm>
            <a:off x="457200" y="1676400"/>
            <a:ext cx="3048000" cy="4525963"/>
          </a:xfrm>
        </p:spPr>
        <p:txBody>
          <a:bodyPr/>
          <a:lstStyle/>
          <a:p>
            <a:pPr eaLnBrk="1" hangingPunct="1"/>
            <a:r>
              <a:rPr lang="en-US" altLang="en-US" sz="2800" dirty="0" smtClean="0"/>
              <a:t>Write off uncollectible invoices with a credit memo </a:t>
            </a:r>
          </a:p>
          <a:p>
            <a:pPr lvl="1" eaLnBrk="1" hangingPunct="1"/>
            <a:r>
              <a:rPr lang="en-US" altLang="en-US" sz="2400" dirty="0" smtClean="0"/>
              <a:t>Bad Debt Item</a:t>
            </a:r>
          </a:p>
          <a:p>
            <a:pPr eaLnBrk="1" hangingPunct="1"/>
            <a:r>
              <a:rPr lang="en-US" altLang="en-US" sz="2800" dirty="0" smtClean="0"/>
              <a:t>Bad Debt is an Other Charge Item linked to Bad Debts expense</a:t>
            </a:r>
          </a:p>
        </p:txBody>
      </p:sp>
      <p:pic>
        <p:nvPicPr>
          <p:cNvPr id="2050" name="Picture 2" descr="C:\Users\Pat\AppData\Local\Temp\SNAGHTML1c3a2ab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209800"/>
            <a:ext cx="5410200" cy="30672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smtClean="0"/>
              <a:t>Creating Customer Statements</a:t>
            </a:r>
          </a:p>
        </p:txBody>
      </p:sp>
      <p:sp>
        <p:nvSpPr>
          <p:cNvPr id="37891" name="Rectangle 3"/>
          <p:cNvSpPr>
            <a:spLocks noGrp="1" noChangeArrowheads="1"/>
          </p:cNvSpPr>
          <p:nvPr>
            <p:ph idx="1"/>
          </p:nvPr>
        </p:nvSpPr>
        <p:spPr>
          <a:xfrm>
            <a:off x="457200" y="1676400"/>
            <a:ext cx="8263328" cy="4525963"/>
          </a:xfrm>
        </p:spPr>
        <p:txBody>
          <a:bodyPr/>
          <a:lstStyle/>
          <a:p>
            <a:pPr eaLnBrk="1" hangingPunct="1">
              <a:lnSpc>
                <a:spcPct val="90000"/>
              </a:lnSpc>
            </a:pPr>
            <a:r>
              <a:rPr lang="en-US" altLang="en-US" dirty="0" smtClean="0"/>
              <a:t>Customer statements provide a summary of the activity for an accounts receivable customer during the period you specify</a:t>
            </a:r>
          </a:p>
        </p:txBody>
      </p:sp>
      <p:pic>
        <p:nvPicPr>
          <p:cNvPr id="3074" name="Picture 2" descr="C:\Users\Pat\AppData\Local\Temp\SNAGHTML1c3b3aa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667000"/>
            <a:ext cx="4724400" cy="30258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Autofit/>
          </a:bodyPr>
          <a:lstStyle/>
          <a:p>
            <a:pPr eaLnBrk="1" hangingPunct="1">
              <a:defRPr/>
            </a:pPr>
            <a:r>
              <a:rPr lang="en-US" dirty="0" smtClean="0"/>
              <a:t>Activating Sales Tax and Setting Preferences</a:t>
            </a:r>
          </a:p>
        </p:txBody>
      </p:sp>
      <p:pic>
        <p:nvPicPr>
          <p:cNvPr id="4098" name="Picture 2" descr="C:\Users\Pat\AppData\Local\Temp\SNAGHTML1c3c77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786322"/>
            <a:ext cx="3048000" cy="249735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Pat\AppData\Local\Temp\SNAGHTML1c3d2f1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2451193"/>
            <a:ext cx="4953000" cy="31676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defRPr/>
            </a:pPr>
            <a:r>
              <a:rPr lang="en-US" dirty="0" smtClean="0"/>
              <a:t>Using Sales Tax Items on Sales Forms</a:t>
            </a:r>
          </a:p>
        </p:txBody>
      </p:sp>
      <p:sp>
        <p:nvSpPr>
          <p:cNvPr id="39939" name="Rectangle 5"/>
          <p:cNvSpPr>
            <a:spLocks noGrp="1" noChangeArrowheads="1"/>
          </p:cNvSpPr>
          <p:nvPr>
            <p:ph idx="1"/>
          </p:nvPr>
        </p:nvSpPr>
        <p:spPr>
          <a:xfrm>
            <a:off x="457200" y="1676400"/>
            <a:ext cx="8229600" cy="4525963"/>
          </a:xfrm>
        </p:spPr>
        <p:txBody>
          <a:bodyPr/>
          <a:lstStyle/>
          <a:p>
            <a:pPr eaLnBrk="1" hangingPunct="1"/>
            <a:r>
              <a:rPr lang="en-US" altLang="en-US" dirty="0" smtClean="0"/>
              <a:t>The Sales Tax Item calculates the tax for the sale</a:t>
            </a:r>
          </a:p>
          <a:p>
            <a:pPr eaLnBrk="1" hangingPunct="1"/>
            <a:endParaRPr lang="en-US" altLang="en-US" dirty="0" smtClean="0"/>
          </a:p>
        </p:txBody>
      </p:sp>
      <p:pic>
        <p:nvPicPr>
          <p:cNvPr id="5122" name="Picture 2" descr="C:\Users\Pat\AppData\Local\Temp\SNAGHTML1c3dcec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2404" y="2362200"/>
            <a:ext cx="5599193" cy="357782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Setting Up Sales Tax Items</a:t>
            </a:r>
          </a:p>
        </p:txBody>
      </p:sp>
      <p:pic>
        <p:nvPicPr>
          <p:cNvPr id="6146" name="Picture 2" descr="C:\Users\Pat\AppData\Local\Temp\SNAGHTML1c3f33a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057400"/>
            <a:ext cx="5981700" cy="27432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Bank Reconciliation-14</Template>
  <TotalTime>1253</TotalTime>
  <Words>418</Words>
  <Application>Microsoft Office PowerPoint</Application>
  <PresentationFormat>On-screen Show (4:3)</PresentationFormat>
  <Paragraphs>79</Paragraphs>
  <Slides>17</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Intuit Template_v1_040308</vt:lpstr>
      <vt:lpstr>TCLayout.ActiveDocument.1</vt:lpstr>
      <vt:lpstr>Additional Customer Transactions</vt:lpstr>
      <vt:lpstr>Topics</vt:lpstr>
      <vt:lpstr>Customer Returns and Credits</vt:lpstr>
      <vt:lpstr>Refunding Customers By Check</vt:lpstr>
      <vt:lpstr>Writing Off a Bad Debt</vt:lpstr>
      <vt:lpstr>Creating Customer Statements</vt:lpstr>
      <vt:lpstr>Activating Sales Tax and Setting Preferences</vt:lpstr>
      <vt:lpstr>Using Sales Tax Items on Sales Forms</vt:lpstr>
      <vt:lpstr>Setting Up Sales Tax Items</vt:lpstr>
      <vt:lpstr>Sales Tax Codes</vt:lpstr>
      <vt:lpstr>Using Sales Tax Codes on Sales Forms</vt:lpstr>
      <vt:lpstr>Setting up Sales Tax Codes</vt:lpstr>
      <vt:lpstr>Assigning Sales Tax Codes to Customers</vt:lpstr>
      <vt:lpstr>Calculating Sales Tax on Sales Forms</vt:lpstr>
      <vt:lpstr>Sales by Customer Summary Report</vt:lpstr>
      <vt:lpstr>Sales by Item Report</vt:lpstr>
      <vt:lpstr>Summary of Key Points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Managing Revenue</dc:title>
  <dc:creator>The Sleeter Group, Inc.</dc:creator>
  <cp:lastModifiedBy>Deborah</cp:lastModifiedBy>
  <cp:revision>213</cp:revision>
  <dcterms:created xsi:type="dcterms:W3CDTF">2004-06-08T17:25:39Z</dcterms:created>
  <dcterms:modified xsi:type="dcterms:W3CDTF">2013-10-24T01:07:54Z</dcterms:modified>
</cp:coreProperties>
</file>